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5"/>
  </p:notesMasterIdLst>
  <p:handoutMasterIdLst>
    <p:handoutMasterId r:id="rId26"/>
  </p:handoutMasterIdLst>
  <p:sldIdLst>
    <p:sldId id="285" r:id="rId2"/>
    <p:sldId id="322" r:id="rId3"/>
    <p:sldId id="320" r:id="rId4"/>
    <p:sldId id="324" r:id="rId5"/>
    <p:sldId id="323" r:id="rId6"/>
    <p:sldId id="325" r:id="rId7"/>
    <p:sldId id="326" r:id="rId8"/>
    <p:sldId id="327" r:id="rId9"/>
    <p:sldId id="334" r:id="rId10"/>
    <p:sldId id="335" r:id="rId11"/>
    <p:sldId id="336" r:id="rId12"/>
    <p:sldId id="338" r:id="rId13"/>
    <p:sldId id="342" r:id="rId14"/>
    <p:sldId id="346" r:id="rId15"/>
    <p:sldId id="348" r:id="rId16"/>
    <p:sldId id="347" r:id="rId17"/>
    <p:sldId id="343" r:id="rId18"/>
    <p:sldId id="345" r:id="rId19"/>
    <p:sldId id="349" r:id="rId20"/>
    <p:sldId id="350" r:id="rId21"/>
    <p:sldId id="344" r:id="rId22"/>
    <p:sldId id="333" r:id="rId23"/>
    <p:sldId id="351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3235" autoAdjust="0"/>
  </p:normalViewPr>
  <p:slideViewPr>
    <p:cSldViewPr>
      <p:cViewPr varScale="1">
        <p:scale>
          <a:sx n="101" d="100"/>
          <a:sy n="101" d="100"/>
        </p:scale>
        <p:origin x="2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BFEA-016B-4C06-9994-8C8BBEF9E99B}" type="datetimeFigureOut">
              <a:rPr lang="hr-HR" smtClean="0"/>
              <a:t>3.6.2016.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9AEED-8EBF-4831-894E-B1F78F230F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04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091A-2B89-4F1C-9EC1-C257B74F0BCC}" type="datetimeFigureOut">
              <a:rPr lang="hr-HR" smtClean="0"/>
              <a:pPr/>
              <a:t>3.6.2016.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B3591-B838-4045-B481-415E2E4F944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22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03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683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11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06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918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21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36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9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78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126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65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3.6.2016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43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po.hr/" TargetMode="External"/><Relationship Id="rId2" Type="http://schemas.openxmlformats.org/officeDocument/2006/relationships/hyperlink" Target="https://www.google.hr/url?sa=t&amp;rct=j&amp;q=&amp;esrc=s&amp;source=web&amp;cd=1&amp;cad=rja&amp;uact=8&amp;ved=0ahUKEwiSsJ2ekInNAhWBvhQKHTcrCzEQFggaMAA&amp;url=https://poduzetnistvo.gov.hr/&amp;usg=AFQjCNH0KTE9K4q8NsPVeew93lxjel_YOA&amp;bvm=bv.123325700,d.d2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os.hr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UPISI U SREDNJE ŠKOLE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OŠ NIKOLE TESLE</a:t>
            </a:r>
          </a:p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Roditeljski sastanak, 2.6.2016.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64" y="1196752"/>
            <a:ext cx="2544336" cy="3384376"/>
          </a:xfrm>
        </p:spPr>
        <p:txBody>
          <a:bodyPr>
            <a:normAutofit/>
          </a:bodyPr>
          <a:lstStyle/>
          <a:p>
            <a:r>
              <a:rPr lang="hr-HR" sz="2400" dirty="0"/>
              <a:t>Pri unosu škola potrebno je odabrati strani jezik te izborni predmet 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000" dirty="0" smtClean="0"/>
              <a:t>(</a:t>
            </a:r>
            <a:r>
              <a:rPr lang="hr-HR" sz="2000" dirty="0"/>
              <a:t>npr. vjeronauk, etika</a:t>
            </a:r>
            <a:r>
              <a:rPr lang="hr-HR" sz="2000" dirty="0" smtClean="0"/>
              <a:t>...).</a:t>
            </a:r>
            <a:endParaRPr lang="hr-HR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4" b="15506"/>
          <a:stretch/>
        </p:blipFill>
        <p:spPr>
          <a:xfrm>
            <a:off x="2438078" y="764704"/>
            <a:ext cx="6379559" cy="5256584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483768" y="1916832"/>
            <a:ext cx="216024" cy="2160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2438078" y="5697252"/>
            <a:ext cx="216024" cy="21602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5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755576" y="26064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Škole </a:t>
            </a:r>
            <a:r>
              <a:rPr lang="hr-HR" dirty="0" smtClean="0"/>
              <a:t>se rangiraju </a:t>
            </a:r>
            <a:r>
              <a:rPr lang="hr-HR" dirty="0"/>
              <a:t>po željama </a:t>
            </a:r>
            <a:r>
              <a:rPr lang="hr-HR" dirty="0" smtClean="0"/>
              <a:t>upisa.</a:t>
            </a:r>
          </a:p>
          <a:p>
            <a:endParaRPr lang="hr-HR" dirty="0"/>
          </a:p>
          <a:p>
            <a:r>
              <a:rPr lang="hr-HR" dirty="0" smtClean="0"/>
              <a:t>Na </a:t>
            </a:r>
            <a:r>
              <a:rPr lang="hr-HR" dirty="0"/>
              <a:t>prvo mjesto </a:t>
            </a:r>
            <a:r>
              <a:rPr lang="hr-HR" dirty="0" smtClean="0"/>
              <a:t>staviti školu </a:t>
            </a:r>
            <a:r>
              <a:rPr lang="hr-HR" dirty="0"/>
              <a:t>koju </a:t>
            </a:r>
            <a:r>
              <a:rPr lang="hr-HR" dirty="0" smtClean="0"/>
              <a:t>učenik </a:t>
            </a:r>
            <a:r>
              <a:rPr lang="hr-HR" dirty="0" smtClean="0"/>
              <a:t>najviše želi </a:t>
            </a:r>
            <a:r>
              <a:rPr lang="hr-HR" dirty="0" smtClean="0"/>
              <a:t>upisati.</a:t>
            </a:r>
          </a:p>
          <a:p>
            <a:endParaRPr lang="hr-HR" dirty="0"/>
          </a:p>
          <a:p>
            <a:r>
              <a:rPr lang="hr-HR" dirty="0"/>
              <a:t>Na dan zaključavanja sustav </a:t>
            </a:r>
            <a:r>
              <a:rPr lang="hr-HR" dirty="0" smtClean="0"/>
              <a:t>upisuje učenika u </a:t>
            </a:r>
            <a:r>
              <a:rPr lang="hr-HR" dirty="0"/>
              <a:t>školu najboljeg </a:t>
            </a:r>
            <a:r>
              <a:rPr lang="hr-HR" dirty="0" smtClean="0"/>
              <a:t>odabira.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78042"/>
            <a:ext cx="7560840" cy="4611524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7524328" y="3861048"/>
            <a:ext cx="576064" cy="5574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239505" cy="1008112"/>
          </a:xfrm>
        </p:spPr>
        <p:txBody>
          <a:bodyPr/>
          <a:lstStyle/>
          <a:p>
            <a:r>
              <a:rPr lang="hr-HR" dirty="0" smtClean="0"/>
              <a:t>Rang liste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21494"/>
            <a:ext cx="8323630" cy="4785395"/>
          </a:xfrm>
        </p:spPr>
      </p:pic>
      <p:sp>
        <p:nvSpPr>
          <p:cNvPr id="3" name="Pravokutnik 2"/>
          <p:cNvSpPr/>
          <p:nvPr/>
        </p:nvSpPr>
        <p:spPr>
          <a:xfrm>
            <a:off x="395536" y="5706889"/>
            <a:ext cx="8323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Promjene u rang listama su </a:t>
            </a:r>
            <a:r>
              <a:rPr lang="hr-HR" dirty="0" smtClean="0"/>
              <a:t>česte </a:t>
            </a:r>
            <a:r>
              <a:rPr lang="hr-HR" dirty="0"/>
              <a:t>jer učenici znaju mijenjati redoslijed škola te mijenjaju škole koje žele </a:t>
            </a:r>
            <a:r>
              <a:rPr lang="hr-HR" dirty="0" smtClean="0"/>
              <a:t>upisati.</a:t>
            </a:r>
            <a:endParaRPr lang="hr-HR" dirty="0"/>
          </a:p>
          <a:p>
            <a:r>
              <a:rPr lang="hr-HR" dirty="0" smtClean="0"/>
              <a:t>Važno </a:t>
            </a:r>
            <a:r>
              <a:rPr lang="hr-HR" dirty="0"/>
              <a:t>je barem nekoliko puta tjedno pogledati kako stojite na </a:t>
            </a:r>
            <a:r>
              <a:rPr lang="hr-HR" dirty="0" smtClean="0"/>
              <a:t>listama.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99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 smtClean="0"/>
              <a:t>Ako je situacija ovakva, promijenite škole na vrijeme.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14194"/>
            <a:ext cx="2951715" cy="4525963"/>
          </a:xfrm>
        </p:spPr>
      </p:pic>
      <p:sp>
        <p:nvSpPr>
          <p:cNvPr id="3" name="Pravokutnik 2"/>
          <p:cNvSpPr/>
          <p:nvPr/>
        </p:nvSpPr>
        <p:spPr>
          <a:xfrm>
            <a:off x="3563888" y="2564904"/>
            <a:ext cx="1296144" cy="3384376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62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DODATNI BODOVI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100" dirty="0" smtClean="0"/>
              <a:t>– rok za dostavu: 27.6.2016. (</a:t>
            </a:r>
            <a:r>
              <a:rPr lang="hr-HR" sz="3100" dirty="0"/>
              <a:t>pon)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dirty="0" smtClean="0"/>
              <a:t>- </a:t>
            </a:r>
            <a:r>
              <a:rPr lang="hr-HR" sz="2700" dirty="0" smtClean="0"/>
              <a:t>priznaje </a:t>
            </a:r>
            <a:r>
              <a:rPr lang="hr-HR" sz="2700" dirty="0"/>
              <a:t>se isključivo jedno (najpovoljnije pravo)</a:t>
            </a:r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89183"/>
              </p:ext>
            </p:extLst>
          </p:nvPr>
        </p:nvGraphicFramePr>
        <p:xfrm>
          <a:off x="167730" y="1700809"/>
          <a:ext cx="8796759" cy="460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253"/>
                <a:gridCol w="1623211"/>
                <a:gridCol w="4241295"/>
              </a:tblGrid>
              <a:tr h="389464"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PRAVO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BODOVI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DOKUMENT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402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i="0" dirty="0" smtClean="0">
                          <a:latin typeface="+mn-lt"/>
                        </a:rPr>
                        <a:t>zdravstvene teškoće</a:t>
                      </a:r>
                      <a:endParaRPr lang="fr-FR" sz="1200" b="0" i="0" dirty="0" smtClean="0">
                        <a:latin typeface="+mn-lt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1 bod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Stručno mišljenje za profesionalno usmjeravanje HZZ-a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480161">
                <a:tc>
                  <a:txBody>
                    <a:bodyPr/>
                    <a:lstStyle/>
                    <a:p>
                      <a:pPr marL="10972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živi uz jednog i/ili oba roditelja s dugotrajnom teškom bolesti</a:t>
                      </a:r>
                      <a:endParaRPr lang="hr-HR" sz="1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Liječničku potvrdu o dugotrajnoj težoj bolesti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480161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hr-HR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živi uz oba roditelja koji se smatraju dugotrajno nezaposlenim osobama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Potvrda HZZ-a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672226">
                <a:tc>
                  <a:txBody>
                    <a:bodyPr/>
                    <a:lstStyle/>
                    <a:p>
                      <a:pPr marL="624078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latin typeface="+mn-lt"/>
                        </a:rPr>
                        <a:t>živi uz samohranog roditelja koji</a:t>
                      </a:r>
                      <a:r>
                        <a:rPr lang="hr-HR" sz="1200" b="0" baseline="0" dirty="0" smtClean="0">
                          <a:latin typeface="+mn-lt"/>
                        </a:rPr>
                        <a:t> </a:t>
                      </a:r>
                      <a:r>
                        <a:rPr lang="hr-HR" sz="1200" b="0" dirty="0" smtClean="0">
                          <a:latin typeface="+mn-lt"/>
                        </a:rPr>
                        <a:t>je korisnik socijalne skrbi</a:t>
                      </a:r>
                    </a:p>
                    <a:p>
                      <a:pPr marL="624078" indent="-514350" algn="ctr">
                        <a:buNone/>
                      </a:pPr>
                      <a:endParaRPr lang="hr-HR" sz="1200" b="0" i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Potvrda o</a:t>
                      </a:r>
                      <a:r>
                        <a:rPr lang="hr-HR" sz="1200" b="0" baseline="0" dirty="0" smtClean="0">
                          <a:latin typeface="+mn-lt"/>
                        </a:rPr>
                        <a:t> korištenju socijalne pomoći i pravu samohranog roditelja – CSS ili GZG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389464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hr-HR" sz="1200" b="0" dirty="0" smtClean="0">
                          <a:latin typeface="+mn-lt"/>
                        </a:rPr>
                        <a:t>jedan roditelj preminuo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Isprava iz matice umrlih ili smrtni list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480161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hr-HR" sz="1200" b="0" dirty="0" smtClean="0">
                          <a:latin typeface="+mn-lt"/>
                        </a:rPr>
                        <a:t>dijete bez roditelja ili odgovarajuće roditeljske skrbi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Potvrda CSS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666179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hr-HR" sz="1200" b="0" dirty="0" smtClean="0">
                          <a:latin typeface="+mn-lt"/>
                        </a:rPr>
                        <a:t>kandidati pripadnici romske nacionalne manjine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2 boda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preporuka Vijeća romske nacionalne manjine, odnosno registrirane romske udruge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  <a:tr h="633007">
                <a:tc>
                  <a:txBody>
                    <a:bodyPr/>
                    <a:lstStyle/>
                    <a:p>
                      <a:pPr marL="109728" indent="0" algn="ctr">
                        <a:buNone/>
                      </a:pPr>
                      <a:r>
                        <a:rPr lang="hr-HR" sz="1200" b="0" dirty="0" smtClean="0">
                          <a:latin typeface="+mn-lt"/>
                        </a:rPr>
                        <a:t>državni službenici- školovanje u inozemstvu (najmanje dva od posljednja četiriju razreda)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0" dirty="0" smtClean="0">
                          <a:latin typeface="+mn-lt"/>
                        </a:rPr>
                        <a:t>Izravan upis</a:t>
                      </a:r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latin typeface="+mn-lt"/>
                        </a:rPr>
                        <a:t>dokaz o boravku u inozemstvu, trajanju</a:t>
                      </a:r>
                      <a:r>
                        <a:rPr lang="hr-HR" sz="1200" b="0" baseline="0" dirty="0" smtClean="0">
                          <a:latin typeface="+mn-lt"/>
                        </a:rPr>
                        <a:t> školovanja i razlozima boravka</a:t>
                      </a:r>
                      <a:endParaRPr lang="hr-HR" sz="1200" b="0" dirty="0" smtClean="0">
                        <a:latin typeface="+mn-lt"/>
                      </a:endParaRPr>
                    </a:p>
                    <a:p>
                      <a:pPr algn="ctr"/>
                      <a:endParaRPr lang="hr-HR" sz="12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DODATNE PROVJERE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Škole mogu provoditi provjere posebnih znanja iz nastavnih predmeta</a:t>
            </a:r>
          </a:p>
          <a:p>
            <a:r>
              <a:rPr lang="hr-HR" sz="2800" dirty="0" smtClean="0"/>
              <a:t>Vrednovanje darovitosti kandidata radi upisa u glazbene i umjetničke škole</a:t>
            </a:r>
          </a:p>
          <a:p>
            <a:r>
              <a:rPr lang="hr-HR" sz="2800" dirty="0" smtClean="0"/>
              <a:t>PRIJAVITI DO: 28.6.2016.</a:t>
            </a:r>
          </a:p>
          <a:p>
            <a:r>
              <a:rPr lang="hr-HR" sz="2800" dirty="0" smtClean="0"/>
              <a:t>Provođenje provjera i unos u </a:t>
            </a:r>
            <a:r>
              <a:rPr lang="hr-HR" sz="2800" dirty="0" err="1" smtClean="0"/>
              <a:t>NISpuSŠ</a:t>
            </a:r>
            <a:r>
              <a:rPr lang="hr-HR" sz="2800" dirty="0" smtClean="0"/>
              <a:t>: </a:t>
            </a:r>
          </a:p>
          <a:p>
            <a:pPr marL="0" indent="0">
              <a:buNone/>
            </a:pPr>
            <a:r>
              <a:rPr lang="hr-HR" sz="2800" dirty="0" smtClean="0"/>
              <a:t>	29.6.-5.7.2016.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356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ZAVRŠETAK PRIGOVORA: 5.7.2016.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1541904"/>
          </a:xfrm>
        </p:spPr>
        <p:txBody>
          <a:bodyPr>
            <a:noAutofit/>
          </a:bodyPr>
          <a:lstStyle/>
          <a:p>
            <a:r>
              <a:rPr lang="hr-HR" sz="2400" dirty="0"/>
              <a:t>p</a:t>
            </a:r>
            <a:r>
              <a:rPr lang="hr-HR" sz="2400" dirty="0" smtClean="0"/>
              <a:t>rigovori na osobne podatke, ocjene, natjecanja, dodatne bodove</a:t>
            </a:r>
          </a:p>
          <a:p>
            <a:r>
              <a:rPr lang="hr-HR" sz="2400" dirty="0"/>
              <a:t>n</a:t>
            </a:r>
            <a:r>
              <a:rPr lang="hr-HR" sz="2400" dirty="0" smtClean="0"/>
              <a:t>atjecanja – upisuju se izravno u </a:t>
            </a:r>
            <a:r>
              <a:rPr lang="hr-HR" sz="2400" dirty="0" err="1" smtClean="0"/>
              <a:t>NISpuSŠ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180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 smtClean="0"/>
              <a:t>6.7.2016. ZAKLJUČAVANJE ODABIRA</a:t>
            </a:r>
            <a:br>
              <a:rPr lang="hr-HR" sz="2800" dirty="0" smtClean="0"/>
            </a:br>
            <a:r>
              <a:rPr lang="hr-HR" sz="2800" dirty="0" smtClean="0"/>
              <a:t>- </a:t>
            </a:r>
            <a:r>
              <a:rPr lang="hr-HR" sz="2000" dirty="0" smtClean="0"/>
              <a:t>dijete može upisati samo školu koja mu je u trenutku zaključavanja bila najbolji odabir</a:t>
            </a:r>
            <a:endParaRPr lang="hr-HR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046156" cy="4525963"/>
          </a:xfrm>
        </p:spPr>
      </p:pic>
      <p:sp>
        <p:nvSpPr>
          <p:cNvPr id="5" name="Elipsa 4"/>
          <p:cNvSpPr/>
          <p:nvPr/>
        </p:nvSpPr>
        <p:spPr>
          <a:xfrm>
            <a:off x="7726146" y="3284984"/>
            <a:ext cx="848846" cy="86409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31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ISPIS PRIJAVNICA: </a:t>
            </a:r>
            <a:r>
              <a:rPr lang="hr-HR" dirty="0" smtClean="0"/>
              <a:t>6.7.-</a:t>
            </a:r>
            <a:r>
              <a:rPr lang="hr-HR" dirty="0" smtClean="0"/>
              <a:t>8.7.2016.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1520" y="2103120"/>
            <a:ext cx="8016944" cy="3931920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PRIJAVNICA </a:t>
            </a:r>
            <a:r>
              <a:rPr lang="hr-HR" dirty="0" smtClean="0"/>
              <a:t>(ispisuje OŠ, ostaje u OŠ) </a:t>
            </a:r>
            <a:r>
              <a:rPr lang="hr-HR" sz="2400" b="1" dirty="0" smtClean="0">
                <a:solidFill>
                  <a:srgbClr val="FF0000"/>
                </a:solidFill>
              </a:rPr>
              <a:t>≠ </a:t>
            </a:r>
            <a:r>
              <a:rPr lang="hr-HR" dirty="0" smtClean="0">
                <a:solidFill>
                  <a:srgbClr val="FF0000"/>
                </a:solidFill>
              </a:rPr>
              <a:t>UPISNICA</a:t>
            </a:r>
            <a:r>
              <a:rPr lang="hr-HR" dirty="0" smtClean="0"/>
              <a:t> (ispisuju učenici i nose u SŠ)</a:t>
            </a:r>
            <a:endParaRPr lang="hr-HR" dirty="0" smtClean="0"/>
          </a:p>
          <a:p>
            <a:r>
              <a:rPr lang="hr-HR" dirty="0" smtClean="0"/>
              <a:t>RODITELJSKI SASTANAK: 7.7.2016. u 18 sati</a:t>
            </a:r>
          </a:p>
          <a:p>
            <a:r>
              <a:rPr lang="hr-HR" dirty="0" smtClean="0"/>
              <a:t>Prijavnice ispisuje škola – potpisuju RODITELJ i UČENIK</a:t>
            </a:r>
          </a:p>
          <a:p>
            <a:r>
              <a:rPr lang="hr-HR" dirty="0" smtClean="0"/>
              <a:t>Čuvaju se u školi</a:t>
            </a:r>
          </a:p>
          <a:p>
            <a:endParaRPr lang="hr-HR" dirty="0"/>
          </a:p>
          <a:p>
            <a:r>
              <a:rPr lang="hr-HR" sz="2800" b="1" dirty="0" smtClean="0"/>
              <a:t>OBJAVA KONAČINIH LJESTVICA PORETKA: 11.7.2016.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89755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UPISI U SREDNJE ŠKOLE: </a:t>
            </a:r>
            <a:br>
              <a:rPr lang="hr-HR" dirty="0" smtClean="0"/>
            </a:br>
            <a:r>
              <a:rPr lang="hr-HR" dirty="0" smtClean="0"/>
              <a:t>11.-15.7.2016.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2224" y="2132856"/>
            <a:ext cx="6288752" cy="393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400" dirty="0" smtClean="0">
                <a:solidFill>
                  <a:schemeClr val="accent1"/>
                </a:solidFill>
              </a:rPr>
              <a:t>DOSTAVA DOKUMENTACIJE U SREDNJU ŠKOLU </a:t>
            </a:r>
            <a:r>
              <a:rPr lang="hr-HR" sz="2400" dirty="0" smtClean="0"/>
              <a:t>:</a:t>
            </a:r>
            <a:endParaRPr lang="hr-HR" sz="2400" dirty="0" smtClean="0"/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UPISNICA – </a:t>
            </a:r>
            <a:r>
              <a:rPr lang="hr-HR" sz="2000" dirty="0" smtClean="0"/>
              <a:t>ispisuje </a:t>
            </a:r>
            <a:r>
              <a:rPr lang="hr-HR" sz="2000" dirty="0" smtClean="0"/>
              <a:t>se iz </a:t>
            </a:r>
            <a:r>
              <a:rPr lang="hr-HR" sz="2000" dirty="0" err="1" smtClean="0"/>
              <a:t>NISpuSŠ</a:t>
            </a:r>
            <a:r>
              <a:rPr lang="hr-HR" sz="2000" dirty="0" smtClean="0"/>
              <a:t>-a – potpisuju roditelj i </a:t>
            </a:r>
            <a:r>
              <a:rPr lang="hr-HR" sz="2000" dirty="0" smtClean="0"/>
              <a:t>učenik</a:t>
            </a:r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dokumenti </a:t>
            </a:r>
            <a:r>
              <a:rPr lang="hr-HR" sz="2000" dirty="0"/>
              <a:t>kojima se ostvaruje pravo na dodatne bodove - ukoliko ih kandidat ima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hr-HR" sz="2000" dirty="0" smtClean="0"/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potvrda </a:t>
            </a:r>
            <a:r>
              <a:rPr lang="hr-HR" sz="2000" dirty="0" smtClean="0"/>
              <a:t>ŠKOLSKE MEDICINE</a:t>
            </a:r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liječnička </a:t>
            </a:r>
            <a:r>
              <a:rPr lang="hr-HR" sz="2000" dirty="0" smtClean="0"/>
              <a:t>svjedodžba MEDICINE RADA</a:t>
            </a:r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ugovor </a:t>
            </a:r>
            <a:r>
              <a:rPr lang="hr-HR" sz="2000" dirty="0" smtClean="0"/>
              <a:t>o naukovanju</a:t>
            </a:r>
          </a:p>
          <a:p>
            <a:pPr marL="274320" lvl="1" indent="0">
              <a:buNone/>
            </a:pPr>
            <a:endParaRPr lang="hr-HR" dirty="0"/>
          </a:p>
        </p:txBody>
      </p:sp>
      <p:sp>
        <p:nvSpPr>
          <p:cNvPr id="4" name="Desna vitičasta zagrada 3"/>
          <p:cNvSpPr/>
          <p:nvPr/>
        </p:nvSpPr>
        <p:spPr>
          <a:xfrm>
            <a:off x="6878513" y="2636912"/>
            <a:ext cx="144015" cy="13681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esna vitičasta zagrada 4"/>
          <p:cNvSpPr/>
          <p:nvPr/>
        </p:nvSpPr>
        <p:spPr>
          <a:xfrm>
            <a:off x="6878514" y="4653135"/>
            <a:ext cx="237914" cy="128470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236296" y="299782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</a:t>
            </a:r>
            <a:r>
              <a:rPr lang="hr-HR" dirty="0" smtClean="0"/>
              <a:t>rijedi za sve srednje škole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7236296" y="483382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samo za srednje škole koje to traže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02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8620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Gdje pronaći informacije o upisima u SŠ?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9755" y="1772816"/>
            <a:ext cx="7680960" cy="42919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1.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PRAVILNIK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ELEMENTIMA I KRITERIJIMA ZA IZBOR KANDIDATA ZA UPIS U I. RAZRED SREDNJE ŠKOLE </a:t>
            </a:r>
            <a:r>
              <a:rPr lang="hr-HR" sz="1900" dirty="0"/>
              <a:t>kojim se utvrđuju kriteriji za izbor kandidata za upis u I. razred srednje škole</a:t>
            </a:r>
          </a:p>
          <a:p>
            <a:pPr marL="274320" lvl="1" indent="0">
              <a:buNone/>
            </a:pPr>
            <a:r>
              <a:rPr lang="hr-HR" sz="1700" dirty="0" smtClean="0"/>
              <a:t>Unutar </a:t>
            </a:r>
            <a:r>
              <a:rPr lang="hr-HR" sz="1700" dirty="0"/>
              <a:t>pravilnika nalazi se </a:t>
            </a:r>
            <a:r>
              <a:rPr lang="hr-HR" sz="1700" i="1" u="sng" dirty="0"/>
              <a:t>Popis predmeta posebno važnih za upis</a:t>
            </a:r>
          </a:p>
          <a:p>
            <a:pPr marL="0" indent="0">
              <a:buNone/>
            </a:pPr>
            <a:r>
              <a:rPr lang="hr-HR" sz="1900" dirty="0" smtClean="0"/>
              <a:t>2.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ODLUKA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UPISU UČENIKA U I. RAZRED SREDNJE ŠKOLE </a:t>
            </a:r>
            <a:r>
              <a:rPr lang="hr-HR" sz="1900" dirty="0" smtClean="0"/>
              <a:t>- postupak </a:t>
            </a:r>
            <a:r>
              <a:rPr lang="hr-HR" sz="1900" dirty="0"/>
              <a:t>i način upisa učenika, broj upisnih mjesta, rokovi za prijavu i </a:t>
            </a:r>
            <a:r>
              <a:rPr lang="hr-HR" sz="1900" dirty="0" smtClean="0"/>
              <a:t>upis</a:t>
            </a:r>
            <a:endParaRPr lang="hr-HR" sz="1900" dirty="0" smtClean="0"/>
          </a:p>
          <a:p>
            <a:pPr marL="0" indent="0">
              <a:buNone/>
            </a:pPr>
            <a:r>
              <a:rPr lang="hr-HR" sz="1900" dirty="0" smtClean="0"/>
              <a:t>3.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BROŠURA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O UPISIMA U SREDNJU ŠKOLU</a:t>
            </a:r>
          </a:p>
          <a:p>
            <a:pPr marL="0" indent="0">
              <a:buNone/>
            </a:pPr>
            <a:r>
              <a:rPr lang="hr-HR" sz="1900" dirty="0" smtClean="0"/>
              <a:t>4.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JEDINSTVENI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POPIS ZDRAVSTVENIH KONTRAINDIKACIJA SREDNJOŠKOLSKIH OBRAZOVNIH PROGRAMA </a:t>
            </a:r>
            <a:r>
              <a:rPr lang="hr-HR" sz="1900" dirty="0"/>
              <a:t>u svrhu upisa u I. razred srednje škole </a:t>
            </a:r>
            <a:r>
              <a:rPr lang="hr-HR" sz="1900" dirty="0" smtClean="0"/>
              <a:t>(</a:t>
            </a:r>
            <a:r>
              <a:rPr lang="hr-HR" sz="1900" dirty="0"/>
              <a:t>web stranice MZOS)</a:t>
            </a:r>
          </a:p>
          <a:p>
            <a:pPr marL="0" indent="0">
              <a:buNone/>
            </a:pPr>
            <a:r>
              <a:rPr lang="hr-HR" sz="1900" dirty="0" smtClean="0"/>
              <a:t>5. </a:t>
            </a:r>
            <a:r>
              <a:rPr lang="hr-HR" sz="1900" b="1" dirty="0" smtClean="0">
                <a:solidFill>
                  <a:schemeClr val="accent4">
                    <a:lumMod val="75000"/>
                  </a:schemeClr>
                </a:solidFill>
              </a:rPr>
              <a:t>NATJEČAJ </a:t>
            </a:r>
            <a:r>
              <a:rPr lang="hr-HR" sz="1900" b="1" dirty="0">
                <a:solidFill>
                  <a:schemeClr val="accent4">
                    <a:lumMod val="75000"/>
                  </a:schemeClr>
                </a:solidFill>
              </a:rPr>
              <a:t>ZA UPIS </a:t>
            </a:r>
            <a:r>
              <a:rPr lang="hr-HR" sz="1900" dirty="0"/>
              <a:t>– </a:t>
            </a:r>
            <a:r>
              <a:rPr lang="hr-HR" sz="1900" dirty="0" smtClean="0"/>
              <a:t>objavljen </a:t>
            </a:r>
            <a:r>
              <a:rPr lang="hr-HR" sz="1900" dirty="0" smtClean="0"/>
              <a:t>na web stranicama pojedinih škola</a:t>
            </a:r>
            <a:endParaRPr lang="hr-HR" sz="1900" dirty="0"/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r>
              <a:rPr lang="hr-HR" sz="3000" dirty="0" smtClean="0"/>
              <a:t>PRIJAVA </a:t>
            </a:r>
            <a:r>
              <a:rPr lang="hr-HR" sz="3000" dirty="0"/>
              <a:t>KANDIDATA U SUSTAV: </a:t>
            </a:r>
            <a:r>
              <a:rPr lang="hr-HR" sz="3000" dirty="0" smtClean="0"/>
              <a:t> </a:t>
            </a:r>
            <a:r>
              <a:rPr lang="hr-HR" sz="3000" dirty="0" smtClean="0">
                <a:solidFill>
                  <a:schemeClr val="accent4">
                    <a:lumMod val="75000"/>
                  </a:schemeClr>
                </a:solidFill>
              </a:rPr>
              <a:t>www.upisi.hr </a:t>
            </a:r>
            <a:endParaRPr lang="hr-HR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UGOVOR O NAUKOVANJU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POPIS LICENCIRANIH OBRTNIKA: </a:t>
            </a:r>
            <a:r>
              <a:rPr lang="hr-HR" sz="2400" u="sng" dirty="0" smtClean="0">
                <a:hlinkClick r:id="rId2"/>
              </a:rPr>
              <a:t>Ministarstvo </a:t>
            </a:r>
            <a:r>
              <a:rPr lang="hr-HR" sz="2400" u="sng" dirty="0">
                <a:hlinkClick r:id="rId2"/>
              </a:rPr>
              <a:t>poduzetništva i </a:t>
            </a:r>
            <a:r>
              <a:rPr lang="hr-HR" sz="2400" u="sng" dirty="0" smtClean="0">
                <a:hlinkClick r:id="rId2"/>
              </a:rPr>
              <a:t>obrta</a:t>
            </a:r>
            <a:r>
              <a:rPr lang="hr-HR" sz="2400" b="1" dirty="0"/>
              <a:t> </a:t>
            </a:r>
            <a:r>
              <a:rPr lang="hr-HR" sz="2400" b="1" dirty="0" smtClean="0"/>
              <a:t>- </a:t>
            </a:r>
            <a:r>
              <a:rPr lang="hr-HR" sz="2400" u="sng" dirty="0" smtClean="0">
                <a:hlinkClick r:id="rId3"/>
              </a:rPr>
              <a:t>www.minpo.hr</a:t>
            </a:r>
            <a:endParaRPr lang="hr-HR" sz="2400" u="sng" dirty="0" smtClean="0"/>
          </a:p>
          <a:p>
            <a:r>
              <a:rPr lang="hr-HR" sz="2400" dirty="0"/>
              <a:t>u</a:t>
            </a:r>
            <a:r>
              <a:rPr lang="hr-HR" sz="2400" dirty="0" smtClean="0"/>
              <a:t>govor se sklapa između obrtnika i roditelja učenika</a:t>
            </a:r>
          </a:p>
          <a:p>
            <a:r>
              <a:rPr lang="hr-HR" sz="2400" dirty="0" smtClean="0"/>
              <a:t>u 4 </a:t>
            </a:r>
            <a:r>
              <a:rPr lang="hr-HR" sz="2400" dirty="0" smtClean="0"/>
              <a:t>primjerka</a:t>
            </a:r>
          </a:p>
          <a:p>
            <a:r>
              <a:rPr lang="hr-HR" sz="2400" dirty="0" smtClean="0"/>
              <a:t>obrazac se kupuje u </a:t>
            </a:r>
            <a:r>
              <a:rPr lang="hr-HR" sz="2400" i="1" dirty="0" smtClean="0"/>
              <a:t>Narodnim novinama</a:t>
            </a:r>
          </a:p>
          <a:p>
            <a:r>
              <a:rPr lang="hr-HR" sz="2400" dirty="0"/>
              <a:t>p</a:t>
            </a:r>
            <a:r>
              <a:rPr lang="hr-HR" sz="2400" dirty="0" smtClean="0"/>
              <a:t>rilaže se s dokumentacijom na upisu u srednju školu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37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Neke škole imaju posebne preduvjete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16832"/>
            <a:ext cx="8046156" cy="4536504"/>
          </a:xfrm>
        </p:spPr>
      </p:pic>
      <p:sp>
        <p:nvSpPr>
          <p:cNvPr id="3" name="Strelica dolje 2"/>
          <p:cNvSpPr/>
          <p:nvPr/>
        </p:nvSpPr>
        <p:spPr>
          <a:xfrm>
            <a:off x="5580112" y="1628800"/>
            <a:ext cx="50405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8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583" y="329208"/>
            <a:ext cx="7680960" cy="1371600"/>
          </a:xfrm>
        </p:spPr>
        <p:txBody>
          <a:bodyPr/>
          <a:lstStyle/>
          <a:p>
            <a:r>
              <a:rPr lang="hr-HR" dirty="0" smtClean="0">
                <a:solidFill>
                  <a:schemeClr val="accent1"/>
                </a:solidFill>
              </a:rPr>
              <a:t>ZDRAVSTVENE POTVRDE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87800" y="2564904"/>
            <a:ext cx="79525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u="sng" dirty="0"/>
              <a:t>Potvrda ŠKOLSKE </a:t>
            </a:r>
            <a:r>
              <a:rPr lang="hr-HR" sz="2000" u="sng" dirty="0" smtClean="0"/>
              <a:t>MEDICINE </a:t>
            </a:r>
            <a:r>
              <a:rPr lang="hr-HR" sz="1600" dirty="0" smtClean="0"/>
              <a:t>(prva </a:t>
            </a:r>
            <a:r>
              <a:rPr lang="hr-HR" sz="1600" dirty="0" smtClean="0"/>
              <a:t>potvrda je besplatna, ostale 50kn)</a:t>
            </a:r>
            <a:endParaRPr lang="hr-HR" sz="20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b="1" dirty="0" err="1" smtClean="0">
                <a:solidFill>
                  <a:schemeClr val="accent6"/>
                </a:solidFill>
              </a:rPr>
              <a:t>dr.med</a:t>
            </a:r>
            <a:r>
              <a:rPr lang="hr-HR" b="1" dirty="0" smtClean="0">
                <a:solidFill>
                  <a:schemeClr val="accent6"/>
                </a:solidFill>
              </a:rPr>
              <a:t>. MIRNA ĐANIĆ KOJIĆ, </a:t>
            </a:r>
            <a:r>
              <a:rPr lang="hr-HR" b="1" dirty="0" err="1" smtClean="0">
                <a:solidFill>
                  <a:schemeClr val="accent6"/>
                </a:solidFill>
              </a:rPr>
              <a:t>Golikova</a:t>
            </a:r>
            <a:r>
              <a:rPr lang="hr-HR" b="1" dirty="0" smtClean="0">
                <a:solidFill>
                  <a:schemeClr val="accent6"/>
                </a:solidFill>
              </a:rPr>
              <a:t> </a:t>
            </a:r>
            <a:r>
              <a:rPr lang="hr-HR" b="1" dirty="0" smtClean="0">
                <a:solidFill>
                  <a:schemeClr val="accent6"/>
                </a:solidFill>
              </a:rPr>
              <a:t>34a</a:t>
            </a:r>
          </a:p>
          <a:p>
            <a:pPr lvl="3"/>
            <a:r>
              <a:rPr lang="hr-HR" sz="1600" dirty="0" smtClean="0"/>
              <a:t>23.6. - </a:t>
            </a:r>
            <a:r>
              <a:rPr lang="hr-HR" sz="1600" dirty="0"/>
              <a:t> </a:t>
            </a:r>
            <a:r>
              <a:rPr lang="hr-HR" sz="1600" dirty="0" smtClean="0"/>
              <a:t>10.7.2016.</a:t>
            </a:r>
          </a:p>
          <a:p>
            <a:pPr lvl="3"/>
            <a:r>
              <a:rPr lang="hr-HR" sz="1600" dirty="0" smtClean="0"/>
              <a:t>parne datume: </a:t>
            </a:r>
            <a:r>
              <a:rPr lang="hr-HR" sz="1600" dirty="0" smtClean="0"/>
              <a:t>8:00 – 13:00 </a:t>
            </a:r>
            <a:r>
              <a:rPr lang="hr-HR" sz="1600" dirty="0" smtClean="0"/>
              <a:t>sati, neparne datume: </a:t>
            </a:r>
            <a:r>
              <a:rPr lang="hr-HR" sz="1600" dirty="0" smtClean="0"/>
              <a:t>13:30 – 19:00 </a:t>
            </a:r>
            <a:r>
              <a:rPr lang="hr-HR" sz="1600" dirty="0"/>
              <a:t>sati   </a:t>
            </a:r>
            <a:endParaRPr lang="hr-HR" sz="32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/>
              <a:t>17., 20. </a:t>
            </a:r>
            <a:r>
              <a:rPr lang="hr-HR" sz="1600" dirty="0" smtClean="0"/>
              <a:t>i 21.6.2016</a:t>
            </a:r>
            <a:r>
              <a:rPr lang="hr-HR" sz="1600" dirty="0"/>
              <a:t>. </a:t>
            </a:r>
            <a:r>
              <a:rPr lang="hr-HR" sz="1600" dirty="0" smtClean="0"/>
              <a:t>godišnji </a:t>
            </a:r>
            <a:r>
              <a:rPr lang="hr-HR" sz="1600" dirty="0" smtClean="0"/>
              <a:t>odmor - zamjena: </a:t>
            </a:r>
            <a:endParaRPr lang="hr-HR" sz="1600" dirty="0" smtClean="0"/>
          </a:p>
          <a:p>
            <a:pPr lvl="3">
              <a:lnSpc>
                <a:spcPct val="150000"/>
              </a:lnSpc>
            </a:pPr>
            <a:r>
              <a:rPr lang="hr-HR" sz="1600" dirty="0" smtClean="0"/>
              <a:t>DZ ŠPANSKO, </a:t>
            </a:r>
            <a:r>
              <a:rPr lang="hr-HR" sz="1600" dirty="0"/>
              <a:t>Trg  I. Kukuljevića </a:t>
            </a:r>
            <a:r>
              <a:rPr lang="hr-HR" sz="1600" dirty="0" err="1" smtClean="0"/>
              <a:t>bb</a:t>
            </a:r>
            <a:r>
              <a:rPr lang="hr-HR" sz="1600" dirty="0" smtClean="0"/>
              <a:t>, </a:t>
            </a:r>
            <a:r>
              <a:rPr lang="hr-HR" sz="1600" dirty="0" err="1" smtClean="0"/>
              <a:t>tel</a:t>
            </a:r>
            <a:r>
              <a:rPr lang="hr-HR" sz="1600" dirty="0"/>
              <a:t>: 3895 240  </a:t>
            </a:r>
            <a:r>
              <a:rPr lang="hr-HR" sz="1600" dirty="0" smtClean="0"/>
              <a:t>dr. </a:t>
            </a:r>
            <a:r>
              <a:rPr lang="hr-HR" sz="1600" dirty="0" err="1"/>
              <a:t>Mihok</a:t>
            </a:r>
            <a:r>
              <a:rPr lang="hr-HR" sz="1600" dirty="0"/>
              <a:t>  Diana, </a:t>
            </a:r>
            <a:endParaRPr lang="hr-HR" sz="1600" dirty="0" smtClean="0"/>
          </a:p>
          <a:p>
            <a:pPr lvl="3">
              <a:lnSpc>
                <a:spcPct val="150000"/>
              </a:lnSpc>
            </a:pPr>
            <a:r>
              <a:rPr lang="hr-HR" sz="1600" dirty="0" smtClean="0"/>
              <a:t>parne </a:t>
            </a:r>
            <a:r>
              <a:rPr lang="hr-HR" sz="1600" dirty="0"/>
              <a:t>datume poslijepodne, neparne ujutro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u="sng" dirty="0" smtClean="0"/>
              <a:t>Liječnička </a:t>
            </a:r>
            <a:r>
              <a:rPr lang="hr-HR" sz="2000" u="sng" dirty="0"/>
              <a:t>svjedodžba MEDICINE </a:t>
            </a:r>
            <a:r>
              <a:rPr lang="hr-HR" sz="2000" u="sng" dirty="0" smtClean="0"/>
              <a:t>RADA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1600" dirty="0" smtClean="0"/>
              <a:t>naplaćuje se, u odgovarajućim institucijama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hr-HR" sz="1600" u="sng" dirty="0"/>
              <a:t>prije pregleda </a:t>
            </a:r>
            <a:r>
              <a:rPr lang="hr-HR" sz="1600" u="sng" dirty="0" smtClean="0"/>
              <a:t>podići </a:t>
            </a:r>
            <a:r>
              <a:rPr lang="hr-HR" sz="1600" u="sng" dirty="0" smtClean="0"/>
              <a:t>kod školske medicine </a:t>
            </a:r>
            <a:r>
              <a:rPr lang="hr-HR" sz="1600" u="sng" dirty="0" smtClean="0"/>
              <a:t>(dr. Đanić Kojić, DZ </a:t>
            </a:r>
            <a:r>
              <a:rPr lang="hr-HR" sz="1600" u="sng" dirty="0" err="1" smtClean="0"/>
              <a:t>Voltino</a:t>
            </a:r>
            <a:r>
              <a:rPr lang="hr-HR" sz="1600" u="sng" dirty="0" smtClean="0"/>
              <a:t>) </a:t>
            </a:r>
            <a:r>
              <a:rPr lang="hr-HR" sz="1600" u="sng" dirty="0"/>
              <a:t>ISPIS  SISTEMATSKOG  PREGLEDA </a:t>
            </a:r>
            <a:r>
              <a:rPr lang="hr-HR" sz="1600" u="sng" dirty="0" smtClean="0">
                <a:solidFill>
                  <a:schemeClr val="accent1"/>
                </a:solidFill>
              </a:rPr>
              <a:t>!!!</a:t>
            </a:r>
            <a:endParaRPr lang="hr-HR" sz="1600" u="sng" dirty="0">
              <a:solidFill>
                <a:schemeClr val="accent1"/>
              </a:solidFill>
            </a:endParaRPr>
          </a:p>
          <a:p>
            <a:pPr lvl="2">
              <a:lnSpc>
                <a:spcPct val="150000"/>
              </a:lnSpc>
            </a:pPr>
            <a:r>
              <a:rPr lang="hr-HR" sz="2000" dirty="0" smtClean="0"/>
              <a:t>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723583" y="1484784"/>
            <a:ext cx="751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hlinkClick r:id="rId2"/>
              </a:rPr>
              <a:t>www.mzos.hr</a:t>
            </a:r>
            <a:r>
              <a:rPr lang="hr-HR" b="1" dirty="0" smtClean="0"/>
              <a:t> </a:t>
            </a:r>
            <a:r>
              <a:rPr lang="hr-HR" b="1" dirty="0" smtClean="0"/>
              <a:t>- Jedinstveni </a:t>
            </a:r>
            <a:r>
              <a:rPr lang="hr-HR" b="1" dirty="0"/>
              <a:t>popis zdravstvenih zahtjeva srednjoškolskih obrazovnih programa za upise u 1. razred srednje škole </a:t>
            </a:r>
          </a:p>
        </p:txBody>
      </p:sp>
    </p:spTree>
    <p:extLst>
      <p:ext uri="{BB962C8B-B14F-4D97-AF65-F5344CB8AC3E}">
        <p14:creationId xmlns:p14="http://schemas.microsoft.com/office/powerpoint/2010/main" val="16117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SRETNO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1520" y="836712"/>
            <a:ext cx="7680960" cy="117748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>
                <a:solidFill>
                  <a:schemeClr val="accent6"/>
                </a:solidFill>
              </a:rPr>
              <a:t>Odluka o upisu učenika u I. razred srednje škole u školskoj godini 2016./2017. </a:t>
            </a:r>
            <a:endParaRPr lang="hr-HR" dirty="0">
              <a:solidFill>
                <a:schemeClr val="accent6"/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3081870"/>
            <a:ext cx="7680325" cy="55333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961661" y="241468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broj upisnih mjesta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961661" y="393305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upisni rokovi, uvjeti i postupci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854646" y="4671994"/>
            <a:ext cx="73177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NISpuSŠ</a:t>
            </a:r>
            <a:r>
              <a:rPr lang="hr-HR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= Nacionalni informacijski sustav prijava i upisa u srednje škole </a:t>
            </a:r>
          </a:p>
          <a:p>
            <a:pPr algn="ctr"/>
            <a:r>
              <a:rPr lang="hr-HR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www.upisi.hr</a:t>
            </a:r>
            <a:endParaRPr lang="hr-HR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3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LJETNI UPISNI ROK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7680960" cy="1371600"/>
          </a:xfrm>
        </p:spPr>
        <p:txBody>
          <a:bodyPr/>
          <a:lstStyle/>
          <a:p>
            <a:r>
              <a:rPr lang="hr-HR" dirty="0" smtClean="0"/>
              <a:t>ODJELI ZA SPORTAŠE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8778240" cy="518457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79512" y="1484784"/>
            <a:ext cx="8712968" cy="64807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179512" y="3429000"/>
            <a:ext cx="8712968" cy="1440160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179512" y="5548672"/>
            <a:ext cx="8712968" cy="64807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1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390" y="332657"/>
            <a:ext cx="8624194" cy="8640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UČENICI S RJEŠENJIMA O PRIMJERENOM OBLIKU ŠKOLOVANJA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60" y="1484784"/>
            <a:ext cx="8463413" cy="4608512"/>
          </a:xfrm>
          <a:prstGeom prst="rect">
            <a:avLst/>
          </a:prstGeom>
        </p:spPr>
      </p:pic>
      <p:cxnSp>
        <p:nvCxnSpPr>
          <p:cNvPr id="5" name="Ravni poveznik 4"/>
          <p:cNvCxnSpPr/>
          <p:nvPr/>
        </p:nvCxnSpPr>
        <p:spPr>
          <a:xfrm>
            <a:off x="3023828" y="1860848"/>
            <a:ext cx="1296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1115616" y="2182349"/>
            <a:ext cx="51125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7234813" y="1484784"/>
            <a:ext cx="1440160" cy="720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7253678" y="5229200"/>
            <a:ext cx="1440160" cy="7200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1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524" y="209583"/>
            <a:ext cx="7680960" cy="1371600"/>
          </a:xfrm>
        </p:spPr>
        <p:txBody>
          <a:bodyPr/>
          <a:lstStyle/>
          <a:p>
            <a:r>
              <a:rPr lang="hr-HR" dirty="0" smtClean="0"/>
              <a:t>REDOVAN UPIS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856984" cy="79685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5248190" cy="432048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004048" y="48691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ADMINISTRATOR- pedagoginja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724128" y="27325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testiranje lozinka</a:t>
            </a:r>
          </a:p>
          <a:p>
            <a:r>
              <a:rPr lang="hr-HR" dirty="0" smtClean="0"/>
              <a:t>- provjera podataka i ocjena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52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89656"/>
            <a:ext cx="7680960" cy="1371600"/>
          </a:xfrm>
        </p:spPr>
        <p:txBody>
          <a:bodyPr/>
          <a:lstStyle/>
          <a:p>
            <a:pPr algn="ctr"/>
            <a:r>
              <a:rPr lang="hr-HR" dirty="0" smtClean="0"/>
              <a:t>www.upisi.hr</a:t>
            </a:r>
            <a:endParaRPr lang="hr-HR" dirty="0"/>
          </a:p>
        </p:txBody>
      </p:sp>
      <p:pic>
        <p:nvPicPr>
          <p:cNvPr id="2052" name="Picture 4" descr="http://os-fkrezme-os.skole.hr/upload/os-fkrezme-os/images/newsimg/212/Image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1716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80960" cy="1371600"/>
          </a:xfrm>
        </p:spPr>
        <p:txBody>
          <a:bodyPr>
            <a:normAutofit/>
          </a:bodyPr>
          <a:lstStyle/>
          <a:p>
            <a:pPr algn="ctr"/>
            <a:r>
              <a:rPr lang="hr-HR" sz="3100" dirty="0" smtClean="0"/>
              <a:t>POČETAK PRIJAVA OBRAZOVNIH PROGRAMA: 27.6.2016.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8" t="39594" r="-10999" b="23683"/>
          <a:stretch/>
        </p:blipFill>
        <p:spPr>
          <a:xfrm>
            <a:off x="2987824" y="1858566"/>
            <a:ext cx="6660232" cy="4633821"/>
          </a:xfrm>
        </p:spPr>
      </p:pic>
      <p:sp>
        <p:nvSpPr>
          <p:cNvPr id="3" name="Pravokutnik 2"/>
          <p:cNvSpPr/>
          <p:nvPr/>
        </p:nvSpPr>
        <p:spPr>
          <a:xfrm>
            <a:off x="167332" y="2054746"/>
            <a:ext cx="3108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svaki </a:t>
            </a:r>
            <a:r>
              <a:rPr lang="hr-HR" dirty="0"/>
              <a:t>učenik može prijaviti najviše 6 programa </a:t>
            </a:r>
            <a:r>
              <a:rPr lang="hr-HR" dirty="0" smtClean="0"/>
              <a:t>obrazovanja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sz="2400" dirty="0" smtClean="0"/>
              <a:t>PROGRAM (smjer) </a:t>
            </a:r>
            <a:r>
              <a:rPr lang="hr-HR" sz="2400" dirty="0" smtClean="0"/>
              <a:t>≠ </a:t>
            </a:r>
            <a:r>
              <a:rPr lang="hr-HR" sz="2400" dirty="0" smtClean="0"/>
              <a:t>ŠKOLA (ustanova)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525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Crveno-narančast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1598</TotalTime>
  <Words>699</Words>
  <Application>Microsoft Office PowerPoint</Application>
  <PresentationFormat>Prikaz na zaslonu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Garamond</vt:lpstr>
      <vt:lpstr>Wingdings</vt:lpstr>
      <vt:lpstr>Sapun</vt:lpstr>
      <vt:lpstr>UPISI U SREDNJE ŠKOLE</vt:lpstr>
      <vt:lpstr>Gdje pronaći informacije o upisima u SŠ?</vt:lpstr>
      <vt:lpstr>Odluka o upisu učenika u I. razred srednje škole u školskoj godini 2016./2017. </vt:lpstr>
      <vt:lpstr>LJETNI UPISNI ROK</vt:lpstr>
      <vt:lpstr>ODJELI ZA SPORTAŠE</vt:lpstr>
      <vt:lpstr>UČENICI S RJEŠENJIMA O PRIMJERENOM OBLIKU ŠKOLOVANJA</vt:lpstr>
      <vt:lpstr>REDOVAN UPIS</vt:lpstr>
      <vt:lpstr>www.upisi.hr</vt:lpstr>
      <vt:lpstr>POČETAK PRIJAVA OBRAZOVNIH PROGRAMA: 27.6.2016.</vt:lpstr>
      <vt:lpstr>Pri unosu škola potrebno je odabrati strani jezik te izborni predmet  (npr. vjeronauk, etika...).</vt:lpstr>
      <vt:lpstr>PowerPointova prezentacija</vt:lpstr>
      <vt:lpstr>Rang liste</vt:lpstr>
      <vt:lpstr>Ako je situacija ovakva, promijenite škole na vrijeme.</vt:lpstr>
      <vt:lpstr>DODATNI BODOVI  – rok za dostavu: 27.6.2016. (pon) - priznaje se isključivo jedno (najpovoljnije pravo)</vt:lpstr>
      <vt:lpstr>DODATNE PROVJERE</vt:lpstr>
      <vt:lpstr>ZAVRŠETAK PRIGOVORA: 5.7.2016.</vt:lpstr>
      <vt:lpstr>6.7.2016. ZAKLJUČAVANJE ODABIRA - dijete može upisati samo školu koja mu je u trenutku zaključavanja bila najbolji odabir</vt:lpstr>
      <vt:lpstr>ISPIS PRIJAVNICA: 6.7.-8.7.2016.</vt:lpstr>
      <vt:lpstr>UPISI U SREDNJE ŠKOLE:  11.-15.7.2016.</vt:lpstr>
      <vt:lpstr>UGOVOR O NAUKOVANJU</vt:lpstr>
      <vt:lpstr>Neke škole imaju posebne preduvjete</vt:lpstr>
      <vt:lpstr>ZDRAVSTVENE POTVRDE</vt:lpstr>
      <vt:lpstr>SRETNO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DODATNI ELEMENTI VREDNOVANJA</dc:title>
  <cp:lastModifiedBy>Pedagog</cp:lastModifiedBy>
  <cp:revision>293</cp:revision>
  <dcterms:modified xsi:type="dcterms:W3CDTF">2016-06-03T06:05:23Z</dcterms:modified>
</cp:coreProperties>
</file>